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6"/>
  </p:notesMasterIdLst>
  <p:sldIdLst>
    <p:sldId id="1888" r:id="rId2"/>
    <p:sldId id="1884" r:id="rId3"/>
    <p:sldId id="1890" r:id="rId4"/>
    <p:sldId id="189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5" autoAdjust="0"/>
    <p:restoredTop sz="92671" autoAdjust="0"/>
  </p:normalViewPr>
  <p:slideViewPr>
    <p:cSldViewPr snapToGrid="0" snapToObjects="1">
      <p:cViewPr varScale="1">
        <p:scale>
          <a:sx n="112" d="100"/>
          <a:sy n="112" d="100"/>
        </p:scale>
        <p:origin x="2237" y="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.png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10C183-C628-4D88-ADBF-A764F141F6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2" r="16323"/>
          <a:stretch/>
        </p:blipFill>
        <p:spPr>
          <a:xfrm>
            <a:off x="5865876" y="2954375"/>
            <a:ext cx="2438787" cy="29178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7C10CF2-A9D5-4671-AA97-F6B7E8E50F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06" r="15714"/>
          <a:stretch/>
        </p:blipFill>
        <p:spPr>
          <a:xfrm>
            <a:off x="18965" y="2984487"/>
            <a:ext cx="2370139" cy="2860759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392987" y="50185"/>
            <a:ext cx="8751014" cy="2782814"/>
            <a:chOff x="763758" y="228799"/>
            <a:chExt cx="8396138" cy="266996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A09AE9B-E054-4CD8-ADF8-5711442B0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AEA59E-F82E-4A53-9322-28FE73A17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090BD1C-C43B-9D44-7A13-9C2F9EF64C82}"/>
              </a:ext>
            </a:extLst>
          </p:cNvPr>
          <p:cNvSpPr txBox="1"/>
          <p:nvPr/>
        </p:nvSpPr>
        <p:spPr>
          <a:xfrm>
            <a:off x="48532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31BCF7-3B59-2FE0-F2B6-6C1578C95069}"/>
              </a:ext>
            </a:extLst>
          </p:cNvPr>
          <p:cNvSpPr txBox="1"/>
          <p:nvPr/>
        </p:nvSpPr>
        <p:spPr>
          <a:xfrm>
            <a:off x="6188357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f</a:t>
            </a:r>
          </a:p>
        </p:txBody>
      </p:sp>
      <p:pic>
        <p:nvPicPr>
          <p:cNvPr id="4" name="Picture 3" descr="A screenshot of a data table&#10;&#10;Description automatically generated">
            <a:extLst>
              <a:ext uri="{FF2B5EF4-FFF2-40B4-BE49-F238E27FC236}">
                <a16:creationId xmlns:a16="http://schemas.microsoft.com/office/drawing/2014/main" id="{9D31033D-C8FD-7E9E-C8E3-61FC611D628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316" r="11362"/>
          <a:stretch/>
        </p:blipFill>
        <p:spPr>
          <a:xfrm>
            <a:off x="2837057" y="2944499"/>
            <a:ext cx="2771949" cy="29440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4B8406C-62A4-CD29-B430-FA3FB3FF6E5C}"/>
              </a:ext>
            </a:extLst>
          </p:cNvPr>
          <p:cNvSpPr txBox="1"/>
          <p:nvPr/>
        </p:nvSpPr>
        <p:spPr>
          <a:xfrm>
            <a:off x="326169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1797020" y="968991"/>
            <a:ext cx="6580827" cy="2840616"/>
            <a:chOff x="2124697" y="1643626"/>
            <a:chExt cx="5167642" cy="223061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9C12496-255E-4777-80C4-742E4C3E50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65" r="3581"/>
          <a:stretch/>
        </p:blipFill>
        <p:spPr>
          <a:xfrm>
            <a:off x="-1" y="3720789"/>
            <a:ext cx="9144001" cy="2386584"/>
          </a:xfrm>
          <a:prstGeom prst="rect">
            <a:avLst/>
          </a:prstGeom>
        </p:spPr>
      </p:pic>
      <p:pic>
        <p:nvPicPr>
          <p:cNvPr id="5" name="Picture 4" descr="A table with text and numbers&#10;&#10;Description automatically generated">
            <a:extLst>
              <a:ext uri="{FF2B5EF4-FFF2-40B4-BE49-F238E27FC236}">
                <a16:creationId xmlns:a16="http://schemas.microsoft.com/office/drawing/2014/main" id="{4FA96405-A45D-7461-8900-3769C3031A7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6"/>
          <a:stretch/>
        </p:blipFill>
        <p:spPr>
          <a:xfrm>
            <a:off x="0" y="3761733"/>
            <a:ext cx="9144000" cy="223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5735289" y="5773193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Fiber Infra-structure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 Fees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62500" y="254574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912690" y="376211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96161" y="375785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334086" y="375785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97139" y="962088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334085" y="962088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95850" y="1543879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98988" y="2111401"/>
            <a:ext cx="1164564" cy="416121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 flipV="1">
            <a:off x="3070749" y="594982"/>
            <a:ext cx="263337" cy="42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2"/>
            <a:endCxn id="185" idx="0"/>
          </p:cNvCxnSpPr>
          <p:nvPr/>
        </p:nvCxnSpPr>
        <p:spPr>
          <a:xfrm>
            <a:off x="1108328" y="814179"/>
            <a:ext cx="978" cy="14790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2"/>
            <a:endCxn id="187" idx="0"/>
          </p:cNvCxnSpPr>
          <p:nvPr/>
        </p:nvCxnSpPr>
        <p:spPr>
          <a:xfrm flipH="1">
            <a:off x="3843417" y="814178"/>
            <a:ext cx="1" cy="14791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2"/>
            <a:endCxn id="206" idx="0"/>
          </p:cNvCxnSpPr>
          <p:nvPr/>
        </p:nvCxnSpPr>
        <p:spPr>
          <a:xfrm>
            <a:off x="2481270" y="1946435"/>
            <a:ext cx="0" cy="16496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92326" y="962087"/>
            <a:ext cx="1170840" cy="44624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>
            <a:off x="3063166" y="1183532"/>
            <a:ext cx="270919" cy="167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621473" y="1181285"/>
            <a:ext cx="270853" cy="39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2"/>
            <a:endCxn id="191" idx="0"/>
          </p:cNvCxnSpPr>
          <p:nvPr/>
        </p:nvCxnSpPr>
        <p:spPr>
          <a:xfrm>
            <a:off x="2477746" y="1408330"/>
            <a:ext cx="3524" cy="1355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LCIA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0"/>
            <a:endCxn id="318" idx="2"/>
          </p:cNvCxnSpPr>
          <p:nvPr/>
        </p:nvCxnSpPr>
        <p:spPr>
          <a:xfrm rot="5400000" flipH="1" flipV="1">
            <a:off x="2030615" y="4755254"/>
            <a:ext cx="374182" cy="526356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98602" y="4378779"/>
            <a:ext cx="1164564" cy="45256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52065"/>
            <a:ext cx="2106" cy="15933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111401"/>
            <a:ext cx="1168780" cy="445399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54660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63134"/>
            <a:ext cx="1168780" cy="42759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388403"/>
            <a:ext cx="116878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11" y="1753363"/>
            <a:ext cx="174719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0030" y="803569"/>
            <a:ext cx="163931" cy="133825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5" y="826797"/>
            <a:ext cx="4215" cy="13633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4" y="1753363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387977"/>
            <a:ext cx="1168780" cy="438820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>
            <a:off x="7271295" y="607387"/>
            <a:ext cx="164220" cy="21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388403"/>
            <a:ext cx="1158283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>
            <a:off x="5926762" y="607600"/>
            <a:ext cx="1757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443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34157" y="6048649"/>
            <a:ext cx="855667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95978" y="6044156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498051" y="6048650"/>
            <a:ext cx="854698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7375" y="6048649"/>
            <a:ext cx="853971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485" y="5205523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1703" y="5205523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0"/>
            <a:endCxn id="119" idx="2"/>
          </p:cNvCxnSpPr>
          <p:nvPr/>
        </p:nvCxnSpPr>
        <p:spPr>
          <a:xfrm rot="5400000" flipH="1" flipV="1">
            <a:off x="1293066" y="5382695"/>
            <a:ext cx="369688" cy="95323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0"/>
            <a:endCxn id="119" idx="2"/>
          </p:cNvCxnSpPr>
          <p:nvPr/>
        </p:nvCxnSpPr>
        <p:spPr>
          <a:xfrm flipH="1" flipV="1">
            <a:off x="1954528" y="5674468"/>
            <a:ext cx="7463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0"/>
            <a:endCxn id="123" idx="2"/>
          </p:cNvCxnSpPr>
          <p:nvPr/>
        </p:nvCxnSpPr>
        <p:spPr>
          <a:xfrm flipH="1" flipV="1">
            <a:off x="2943513" y="5674468"/>
            <a:ext cx="848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0"/>
            <a:endCxn id="123" idx="2"/>
          </p:cNvCxnSpPr>
          <p:nvPr/>
        </p:nvCxnSpPr>
        <p:spPr>
          <a:xfrm rot="16200000" flipV="1">
            <a:off x="3247366" y="5370615"/>
            <a:ext cx="374182" cy="981887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0"/>
            <a:endCxn id="318" idx="2"/>
          </p:cNvCxnSpPr>
          <p:nvPr/>
        </p:nvCxnSpPr>
        <p:spPr>
          <a:xfrm rot="16200000" flipV="1">
            <a:off x="2525108" y="4787117"/>
            <a:ext cx="374182" cy="462629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76424" y="1721856"/>
            <a:ext cx="298827" cy="20961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CFB03A67-5B37-80C5-0430-823831BAF2CA}"/>
              </a:ext>
            </a:extLst>
          </p:cNvPr>
          <p:cNvSpPr/>
          <p:nvPr/>
        </p:nvSpPr>
        <p:spPr>
          <a:xfrm>
            <a:off x="914400" y="116114"/>
            <a:ext cx="7315200" cy="63052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653E5FF1-50CA-F3C5-DB41-55CB46916FC5}"/>
              </a:ext>
            </a:extLst>
          </p:cNvPr>
          <p:cNvSpPr/>
          <p:nvPr/>
        </p:nvSpPr>
        <p:spPr>
          <a:xfrm rot="17376163">
            <a:off x="3045179" y="3690902"/>
            <a:ext cx="5397707" cy="5191196"/>
          </a:xfrm>
          <a:prstGeom prst="arc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344C1CE-1BF7-F5D2-58BC-A8828C8416FE}"/>
              </a:ext>
            </a:extLst>
          </p:cNvPr>
          <p:cNvSpPr/>
          <p:nvPr/>
        </p:nvSpPr>
        <p:spPr>
          <a:xfrm flipV="1">
            <a:off x="6772732" y="610869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3AEAB538-B553-DB01-F684-64099F79EDF3}"/>
              </a:ext>
            </a:extLst>
          </p:cNvPr>
          <p:cNvSpPr/>
          <p:nvPr/>
        </p:nvSpPr>
        <p:spPr>
          <a:xfrm>
            <a:off x="3394532" y="50469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4882C8EB-B215-559A-D115-AF87AEBCE618}"/>
              </a:ext>
            </a:extLst>
          </p:cNvPr>
          <p:cNvSpPr/>
          <p:nvPr/>
        </p:nvSpPr>
        <p:spPr>
          <a:xfrm>
            <a:off x="4918532" y="37642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atellite technology cartoon Royalty Free Vector Image">
            <a:extLst>
              <a:ext uri="{FF2B5EF4-FFF2-40B4-BE49-F238E27FC236}">
                <a16:creationId xmlns:a16="http://schemas.microsoft.com/office/drawing/2014/main" id="{5747A75E-D355-E3AB-60F9-AA00C48F8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2" b="89700" l="7870" r="92130">
                        <a14:foregroundMark x1="9259" y1="31330" x2="9259" y2="31330"/>
                        <a14:foregroundMark x1="20370" y1="30043" x2="20370" y2="30043"/>
                        <a14:foregroundMark x1="40278" y1="36481" x2="40278" y2="36481"/>
                        <a14:foregroundMark x1="13426" y1="14163" x2="13426" y2="14163"/>
                        <a14:foregroundMark x1="9259" y1="6009" x2="9259" y2="6009"/>
                        <a14:foregroundMark x1="69907" y1="4292" x2="69907" y2="4292"/>
                        <a14:foregroundMark x1="92130" y1="27897" x2="92130" y2="27897"/>
                        <a14:foregroundMark x1="92130" y1="48498" x2="92130" y2="48498"/>
                        <a14:foregroundMark x1="89352" y1="77253" x2="89352" y2="77253"/>
                        <a14:foregroundMark x1="47685" y1="86266" x2="47685" y2="86266"/>
                        <a14:foregroundMark x1="13426" y1="83262" x2="13426" y2="83262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33279">
            <a:off x="2374632" y="671484"/>
            <a:ext cx="378284" cy="408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45B7CA-0512-5EB1-B514-F321BA6E293B}"/>
              </a:ext>
            </a:extLst>
          </p:cNvPr>
          <p:cNvCxnSpPr>
            <a:cxnSpLocks/>
            <a:stCxn id="5" idx="4"/>
          </p:cNvCxnSpPr>
          <p:nvPr/>
        </p:nvCxnSpPr>
        <p:spPr>
          <a:xfrm flipH="1" flipV="1">
            <a:off x="2734132" y="1016000"/>
            <a:ext cx="4083050" cy="50926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2BA5C4-CCB2-4E37-8BD4-E0B36A14E939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flipH="1" flipV="1">
            <a:off x="3407551" y="5053674"/>
            <a:ext cx="3409631" cy="11007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0DE75B-C3E9-014D-E34E-802D7928900A}"/>
              </a:ext>
            </a:extLst>
          </p:cNvPr>
          <p:cNvCxnSpPr>
            <a:endCxn id="6" idx="1"/>
          </p:cNvCxnSpPr>
          <p:nvPr/>
        </p:nvCxnSpPr>
        <p:spPr>
          <a:xfrm>
            <a:off x="2734132" y="1016000"/>
            <a:ext cx="673419" cy="4037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C37267-E731-1370-55B1-91A405C04C6F}"/>
              </a:ext>
            </a:extLst>
          </p:cNvPr>
          <p:cNvCxnSpPr/>
          <p:nvPr/>
        </p:nvCxnSpPr>
        <p:spPr>
          <a:xfrm flipH="1" flipV="1">
            <a:off x="3407551" y="3429000"/>
            <a:ext cx="31431" cy="1617979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2FD1D9-F8F1-97F4-FEFE-18F87DC5D40C}"/>
              </a:ext>
            </a:extLst>
          </p:cNvPr>
          <p:cNvCxnSpPr>
            <a:cxnSpLocks/>
          </p:cNvCxnSpPr>
          <p:nvPr/>
        </p:nvCxnSpPr>
        <p:spPr>
          <a:xfrm flipV="1">
            <a:off x="2804426" y="903749"/>
            <a:ext cx="123601" cy="843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4EA3D3-C761-8EB6-AD53-1A5A2B9F5252}"/>
              </a:ext>
            </a:extLst>
          </p:cNvPr>
          <p:cNvCxnSpPr>
            <a:cxnSpLocks/>
          </p:cNvCxnSpPr>
          <p:nvPr/>
        </p:nvCxnSpPr>
        <p:spPr>
          <a:xfrm flipV="1">
            <a:off x="4993163" y="3633720"/>
            <a:ext cx="197461" cy="645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1C61239-4DCC-3736-FDDA-722DFE5A8ED6}"/>
              </a:ext>
            </a:extLst>
          </p:cNvPr>
          <p:cNvCxnSpPr>
            <a:cxnSpLocks/>
          </p:cNvCxnSpPr>
          <p:nvPr/>
        </p:nvCxnSpPr>
        <p:spPr>
          <a:xfrm>
            <a:off x="2865183" y="954355"/>
            <a:ext cx="2226711" cy="26976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A0D2847-F7B5-82BB-27F2-229D77D140F3}"/>
              </a:ext>
            </a:extLst>
          </p:cNvPr>
          <p:cNvSpPr txBox="1"/>
          <p:nvPr/>
        </p:nvSpPr>
        <p:spPr>
          <a:xfrm rot="3004444">
            <a:off x="3282436" y="233472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Orbital altitude (h)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1F4BBA-6FAA-DE74-2296-CB712B7FE4C9}"/>
              </a:ext>
            </a:extLst>
          </p:cNvPr>
          <p:cNvSpPr txBox="1"/>
          <p:nvPr/>
        </p:nvSpPr>
        <p:spPr>
          <a:xfrm>
            <a:off x="5013568" y="370185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Subsatellite 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D5A5DF-DB5C-F3F3-CDF0-66A28A9A653B}"/>
              </a:ext>
            </a:extLst>
          </p:cNvPr>
          <p:cNvSpPr txBox="1"/>
          <p:nvPr/>
        </p:nvSpPr>
        <p:spPr>
          <a:xfrm>
            <a:off x="6949440" y="589280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Earth Center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E43548-F289-09BB-4A17-4E5B2725FE35}"/>
              </a:ext>
            </a:extLst>
          </p:cNvPr>
          <p:cNvSpPr txBox="1"/>
          <p:nvPr/>
        </p:nvSpPr>
        <p:spPr>
          <a:xfrm>
            <a:off x="2042142" y="501231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User Terminal</a:t>
            </a:r>
          </a:p>
        </p:txBody>
      </p:sp>
      <p:pic>
        <p:nvPicPr>
          <p:cNvPr id="1028" name="Picture 4" descr="Freehand Drawn Black And White Cartoon Satellite Dish Royalty Free SVG,  Cliparts, Vectors, and Stock Illustration. Image 53109306.">
            <a:extLst>
              <a:ext uri="{FF2B5EF4-FFF2-40B4-BE49-F238E27FC236}">
                <a16:creationId xmlns:a16="http://schemas.microsoft.com/office/drawing/2014/main" id="{8162D24E-E407-5CFE-4004-0F4B1EEB1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67" b="98667" l="6667" r="91556">
                        <a14:foregroundMark x1="51111" y1="10222" x2="51111" y2="10222"/>
                        <a14:foregroundMark x1="15111" y1="24444" x2="15111" y2="24444"/>
                        <a14:foregroundMark x1="20000" y1="59111" x2="20000" y2="59111"/>
                        <a14:foregroundMark x1="6667" y1="88889" x2="6667" y2="88889"/>
                        <a14:foregroundMark x1="65333" y1="99111" x2="65333" y2="99111"/>
                        <a14:foregroundMark x1="85333" y1="92889" x2="85333" y2="92889"/>
                        <a14:foregroundMark x1="89778" y1="63556" x2="89778" y2="63556"/>
                        <a14:foregroundMark x1="90222" y1="35111" x2="90222" y2="35111"/>
                        <a14:foregroundMark x1="91556" y1="14222" x2="91556" y2="14222"/>
                        <a14:foregroundMark x1="77333" y1="2667" x2="77333" y2="2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05777">
            <a:off x="2952791" y="4771202"/>
            <a:ext cx="558248" cy="55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4AA4A04-C53C-8269-0839-0E82BE277B3A}"/>
              </a:ext>
            </a:extLst>
          </p:cNvPr>
          <p:cNvCxnSpPr>
            <a:cxnSpLocks/>
          </p:cNvCxnSpPr>
          <p:nvPr/>
        </p:nvCxnSpPr>
        <p:spPr>
          <a:xfrm flipV="1">
            <a:off x="3275293" y="4250689"/>
            <a:ext cx="147973" cy="37392"/>
          </a:xfrm>
          <a:prstGeom prst="curved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889D1EC4-372F-4DA2-07FC-4732F11A283E}"/>
              </a:ext>
            </a:extLst>
          </p:cNvPr>
          <p:cNvCxnSpPr/>
          <p:nvPr/>
        </p:nvCxnSpPr>
        <p:spPr>
          <a:xfrm rot="5400000" flipH="1" flipV="1">
            <a:off x="2844898" y="1492537"/>
            <a:ext cx="266700" cy="226130"/>
          </a:xfrm>
          <a:prstGeom prst="curvedConnector3">
            <a:avLst>
              <a:gd name="adj1" fmla="val 714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760DF255-7192-9B4A-87D2-41CE355DA7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40388" y="5731390"/>
            <a:ext cx="268380" cy="215900"/>
          </a:xfrm>
          <a:prstGeom prst="curvedConnector3">
            <a:avLst>
              <a:gd name="adj1" fmla="val 10205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/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Earth Radius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blipFill>
                <a:blip r:embed="rId6"/>
                <a:stretch>
                  <a:fillRect l="-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/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e>
                        <m:sub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sub>
                      </m:sSub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/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𝜷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/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𝝋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Arc 49">
            <a:extLst>
              <a:ext uri="{FF2B5EF4-FFF2-40B4-BE49-F238E27FC236}">
                <a16:creationId xmlns:a16="http://schemas.microsoft.com/office/drawing/2014/main" id="{D96B04A7-CFC1-EAF3-C634-6468391582DA}"/>
              </a:ext>
            </a:extLst>
          </p:cNvPr>
          <p:cNvSpPr/>
          <p:nvPr/>
        </p:nvSpPr>
        <p:spPr>
          <a:xfrm rot="16200000">
            <a:off x="1093275" y="643096"/>
            <a:ext cx="6993835" cy="6379121"/>
          </a:xfrm>
          <a:prstGeom prst="arc">
            <a:avLst>
              <a:gd name="adj1" fmla="val 16200000"/>
              <a:gd name="adj2" fmla="val 1328462"/>
            </a:avLst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D6712E-9E07-E857-01C3-F3F386B61EC0}"/>
              </a:ext>
            </a:extLst>
          </p:cNvPr>
          <p:cNvSpPr txBox="1"/>
          <p:nvPr/>
        </p:nvSpPr>
        <p:spPr>
          <a:xfrm>
            <a:off x="5920740" y="487691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Satellite Orbit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/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Path 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Distance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𝒌𝒎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blipFill>
                <a:blip r:embed="rId10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32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5092</TotalTime>
  <Words>161</Words>
  <Application>Microsoft Office PowerPoint</Application>
  <PresentationFormat>On-screen Show (4:3)</PresentationFormat>
  <Paragraphs>68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Helvetica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Edward John Oughton</cp:lastModifiedBy>
  <cp:revision>128</cp:revision>
  <dcterms:created xsi:type="dcterms:W3CDTF">2022-06-13T15:17:41Z</dcterms:created>
  <dcterms:modified xsi:type="dcterms:W3CDTF">2024-03-06T17:16:05Z</dcterms:modified>
</cp:coreProperties>
</file>

<file path=docProps/thumbnail.jpeg>
</file>